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3" r:id="rId3"/>
    <p:sldId id="257" r:id="rId4"/>
    <p:sldId id="289" r:id="rId5"/>
    <p:sldId id="284" r:id="rId6"/>
    <p:sldId id="286" r:id="rId7"/>
    <p:sldId id="288" r:id="rId8"/>
    <p:sldId id="285" r:id="rId9"/>
    <p:sldId id="258" r:id="rId10"/>
    <p:sldId id="259" r:id="rId11"/>
    <p:sldId id="293" r:id="rId12"/>
  </p:sldIdLst>
  <p:sldSz cx="9144000" cy="6858000" type="screen4x3"/>
  <p:notesSz cx="6858000" cy="9947275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orient="horz" pos="161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699">
          <p15:clr>
            <a:srgbClr val="A4A3A4"/>
          </p15:clr>
        </p15:guide>
        <p15:guide id="5" pos="371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54"/>
    <a:srgbClr val="FF3300"/>
    <a:srgbClr val="660066"/>
    <a:srgbClr val="FFFFFF"/>
    <a:srgbClr val="0033CC"/>
    <a:srgbClr val="CCFF66"/>
    <a:srgbClr val="FB8C69"/>
    <a:srgbClr val="E2CBC5"/>
    <a:srgbClr val="C21A1A"/>
    <a:srgbClr val="D11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08" autoAdjust="0"/>
  </p:normalViewPr>
  <p:slideViewPr>
    <p:cSldViewPr showGuides="1">
      <p:cViewPr varScale="1">
        <p:scale>
          <a:sx n="83" d="100"/>
          <a:sy n="83" d="100"/>
        </p:scale>
        <p:origin x="331" y="48"/>
      </p:cViewPr>
      <p:guideLst>
        <p:guide orient="horz" pos="208"/>
        <p:guide orient="horz" pos="161"/>
        <p:guide orient="horz" pos="4110"/>
        <p:guide orient="horz" pos="699"/>
        <p:guide pos="371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-853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4DD29-9DA3-4728-BE00-521BC4495E59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</dgm:pt>
    <dgm:pt modelId="{8E9FEBED-98EC-4AD4-9ED0-CE4CB618DE56}">
      <dgm:prSet phldrT="[文本]"/>
      <dgm:spPr/>
      <dgm:t>
        <a:bodyPr/>
        <a:lstStyle/>
        <a:p>
          <a:r>
            <a:rPr lang="en-US" altLang="zh-CN" dirty="0"/>
            <a:t>History</a:t>
          </a:r>
          <a:endParaRPr lang="zh-CN" altLang="en-US" dirty="0"/>
        </a:p>
      </dgm:t>
    </dgm:pt>
    <dgm:pt modelId="{467F53ED-6B12-4E6F-BC42-0EA49372A752}" type="parTrans" cxnId="{7B01333C-B6DE-4AC0-B6C8-54B0994E886E}">
      <dgm:prSet/>
      <dgm:spPr/>
      <dgm:t>
        <a:bodyPr/>
        <a:lstStyle/>
        <a:p>
          <a:endParaRPr lang="zh-CN" altLang="en-US"/>
        </a:p>
      </dgm:t>
    </dgm:pt>
    <dgm:pt modelId="{E6F1A3C4-4DED-456E-9DE2-6F46DC13C866}" type="sibTrans" cxnId="{7B01333C-B6DE-4AC0-B6C8-54B0994E886E}">
      <dgm:prSet/>
      <dgm:spPr/>
      <dgm:t>
        <a:bodyPr/>
        <a:lstStyle/>
        <a:p>
          <a:endParaRPr lang="zh-CN" altLang="en-US"/>
        </a:p>
      </dgm:t>
    </dgm:pt>
    <dgm:pt modelId="{F09AAF56-024F-4CBD-BFF8-54FD3D91F6C1}">
      <dgm:prSet phldrT="[文本]"/>
      <dgm:spPr/>
      <dgm:t>
        <a:bodyPr/>
        <a:lstStyle/>
        <a:p>
          <a:r>
            <a:rPr lang="en-US" altLang="zh-CN" dirty="0"/>
            <a:t>Status</a:t>
          </a:r>
          <a:endParaRPr lang="zh-CN" altLang="en-US" dirty="0"/>
        </a:p>
      </dgm:t>
    </dgm:pt>
    <dgm:pt modelId="{4A57F88E-B39F-4EDC-BEB9-862943BC72C3}" type="parTrans" cxnId="{BBF102E2-4EEF-4FA0-8718-A96181431AAC}">
      <dgm:prSet/>
      <dgm:spPr/>
      <dgm:t>
        <a:bodyPr/>
        <a:lstStyle/>
        <a:p>
          <a:endParaRPr lang="zh-CN" altLang="en-US"/>
        </a:p>
      </dgm:t>
    </dgm:pt>
    <dgm:pt modelId="{EE53B9E7-5FE0-4741-AC19-ABA5AEDBF5FA}" type="sibTrans" cxnId="{BBF102E2-4EEF-4FA0-8718-A96181431AAC}">
      <dgm:prSet/>
      <dgm:spPr/>
      <dgm:t>
        <a:bodyPr/>
        <a:lstStyle/>
        <a:p>
          <a:endParaRPr lang="zh-CN" altLang="en-US"/>
        </a:p>
      </dgm:t>
    </dgm:pt>
    <dgm:pt modelId="{639C4EA7-C4A5-4F58-9388-471E6377FF3E}">
      <dgm:prSet phldrT="[文本]"/>
      <dgm:spPr/>
      <dgm:t>
        <a:bodyPr/>
        <a:lstStyle/>
        <a:p>
          <a:r>
            <a:rPr lang="en-US" altLang="zh-CN" dirty="0"/>
            <a:t>Future</a:t>
          </a:r>
          <a:endParaRPr lang="zh-CN" altLang="en-US" dirty="0"/>
        </a:p>
      </dgm:t>
    </dgm:pt>
    <dgm:pt modelId="{12C402F1-E0E9-416E-B502-D6F8E61C17DF}" type="parTrans" cxnId="{0A9DE5F3-3DFF-4A4B-B63B-6C21B483A206}">
      <dgm:prSet/>
      <dgm:spPr/>
      <dgm:t>
        <a:bodyPr/>
        <a:lstStyle/>
        <a:p>
          <a:endParaRPr lang="zh-CN" altLang="en-US"/>
        </a:p>
      </dgm:t>
    </dgm:pt>
    <dgm:pt modelId="{B4ADF180-7CEC-415B-915C-F8153892527D}" type="sibTrans" cxnId="{0A9DE5F3-3DFF-4A4B-B63B-6C21B483A206}">
      <dgm:prSet/>
      <dgm:spPr/>
      <dgm:t>
        <a:bodyPr/>
        <a:lstStyle/>
        <a:p>
          <a:endParaRPr lang="zh-CN" altLang="en-US"/>
        </a:p>
      </dgm:t>
    </dgm:pt>
    <dgm:pt modelId="{2B0614B6-2C66-47F5-A561-815CF52C7132}" type="pres">
      <dgm:prSet presAssocID="{BAD4DD29-9DA3-4728-BE00-521BC4495E59}" presName="linearFlow" presStyleCnt="0">
        <dgm:presLayoutVars>
          <dgm:resizeHandles val="exact"/>
        </dgm:presLayoutVars>
      </dgm:prSet>
      <dgm:spPr/>
    </dgm:pt>
    <dgm:pt modelId="{8A5511ED-1CD2-469F-A990-8FD6C6620569}" type="pres">
      <dgm:prSet presAssocID="{8E9FEBED-98EC-4AD4-9ED0-CE4CB618DE56}" presName="node" presStyleLbl="node1" presStyleIdx="0" presStyleCnt="3" custLinFactNeighborX="3193" custLinFactNeighborY="15793">
        <dgm:presLayoutVars>
          <dgm:bulletEnabled val="1"/>
        </dgm:presLayoutVars>
      </dgm:prSet>
      <dgm:spPr/>
    </dgm:pt>
    <dgm:pt modelId="{6A3D2871-1991-4288-BAC3-648B0E020497}" type="pres">
      <dgm:prSet presAssocID="{E6F1A3C4-4DED-456E-9DE2-6F46DC13C866}" presName="sibTrans" presStyleLbl="sibTrans2D1" presStyleIdx="0" presStyleCnt="2"/>
      <dgm:spPr/>
    </dgm:pt>
    <dgm:pt modelId="{09167DAE-D7CD-4F9F-BB37-B96135EDF38A}" type="pres">
      <dgm:prSet presAssocID="{E6F1A3C4-4DED-456E-9DE2-6F46DC13C866}" presName="connectorText" presStyleLbl="sibTrans2D1" presStyleIdx="0" presStyleCnt="2"/>
      <dgm:spPr/>
    </dgm:pt>
    <dgm:pt modelId="{39E4D705-80F2-4516-8469-C33F1B578703}" type="pres">
      <dgm:prSet presAssocID="{F09AAF56-024F-4CBD-BFF8-54FD3D91F6C1}" presName="node" presStyleLbl="node1" presStyleIdx="1" presStyleCnt="3">
        <dgm:presLayoutVars>
          <dgm:bulletEnabled val="1"/>
        </dgm:presLayoutVars>
      </dgm:prSet>
      <dgm:spPr/>
    </dgm:pt>
    <dgm:pt modelId="{6AC4315D-4D0A-4C79-ABC5-661CE06879F2}" type="pres">
      <dgm:prSet presAssocID="{EE53B9E7-5FE0-4741-AC19-ABA5AEDBF5FA}" presName="sibTrans" presStyleLbl="sibTrans2D1" presStyleIdx="1" presStyleCnt="2"/>
      <dgm:spPr/>
    </dgm:pt>
    <dgm:pt modelId="{49531E9D-6D3A-4AD3-9B94-A45646930BD7}" type="pres">
      <dgm:prSet presAssocID="{EE53B9E7-5FE0-4741-AC19-ABA5AEDBF5FA}" presName="connectorText" presStyleLbl="sibTrans2D1" presStyleIdx="1" presStyleCnt="2"/>
      <dgm:spPr/>
    </dgm:pt>
    <dgm:pt modelId="{974FEDCF-8C6D-4C0C-BE09-B97FB5BD3785}" type="pres">
      <dgm:prSet presAssocID="{639C4EA7-C4A5-4F58-9388-471E6377FF3E}" presName="node" presStyleLbl="node1" presStyleIdx="2" presStyleCnt="3">
        <dgm:presLayoutVars>
          <dgm:bulletEnabled val="1"/>
        </dgm:presLayoutVars>
      </dgm:prSet>
      <dgm:spPr/>
    </dgm:pt>
  </dgm:ptLst>
  <dgm:cxnLst>
    <dgm:cxn modelId="{7000623A-7FB8-4879-BB94-D6F5651BA7EA}" type="presOf" srcId="{E6F1A3C4-4DED-456E-9DE2-6F46DC13C866}" destId="{09167DAE-D7CD-4F9F-BB37-B96135EDF38A}" srcOrd="1" destOrd="0" presId="urn:microsoft.com/office/officeart/2005/8/layout/process2"/>
    <dgm:cxn modelId="{7B01333C-B6DE-4AC0-B6C8-54B0994E886E}" srcId="{BAD4DD29-9DA3-4728-BE00-521BC4495E59}" destId="{8E9FEBED-98EC-4AD4-9ED0-CE4CB618DE56}" srcOrd="0" destOrd="0" parTransId="{467F53ED-6B12-4E6F-BC42-0EA49372A752}" sibTransId="{E6F1A3C4-4DED-456E-9DE2-6F46DC13C866}"/>
    <dgm:cxn modelId="{FD347261-FE4B-4AA9-80CD-BE2B3D2F40EA}" type="presOf" srcId="{E6F1A3C4-4DED-456E-9DE2-6F46DC13C866}" destId="{6A3D2871-1991-4288-BAC3-648B0E020497}" srcOrd="0" destOrd="0" presId="urn:microsoft.com/office/officeart/2005/8/layout/process2"/>
    <dgm:cxn modelId="{598D0143-6121-4D13-BB5F-710C8CBA4CAF}" type="presOf" srcId="{EE53B9E7-5FE0-4741-AC19-ABA5AEDBF5FA}" destId="{6AC4315D-4D0A-4C79-ABC5-661CE06879F2}" srcOrd="0" destOrd="0" presId="urn:microsoft.com/office/officeart/2005/8/layout/process2"/>
    <dgm:cxn modelId="{D10B9B68-E4AA-4009-9084-47BF4D5EC57B}" type="presOf" srcId="{F09AAF56-024F-4CBD-BFF8-54FD3D91F6C1}" destId="{39E4D705-80F2-4516-8469-C33F1B578703}" srcOrd="0" destOrd="0" presId="urn:microsoft.com/office/officeart/2005/8/layout/process2"/>
    <dgm:cxn modelId="{31D1BEB0-5D56-487F-802D-9AB3793A53E7}" type="presOf" srcId="{639C4EA7-C4A5-4F58-9388-471E6377FF3E}" destId="{974FEDCF-8C6D-4C0C-BE09-B97FB5BD3785}" srcOrd="0" destOrd="0" presId="urn:microsoft.com/office/officeart/2005/8/layout/process2"/>
    <dgm:cxn modelId="{BBF102E2-4EEF-4FA0-8718-A96181431AAC}" srcId="{BAD4DD29-9DA3-4728-BE00-521BC4495E59}" destId="{F09AAF56-024F-4CBD-BFF8-54FD3D91F6C1}" srcOrd="1" destOrd="0" parTransId="{4A57F88E-B39F-4EDC-BEB9-862943BC72C3}" sibTransId="{EE53B9E7-5FE0-4741-AC19-ABA5AEDBF5FA}"/>
    <dgm:cxn modelId="{2EB05EED-8D14-4ED5-BC98-D56E8C26C2AB}" type="presOf" srcId="{BAD4DD29-9DA3-4728-BE00-521BC4495E59}" destId="{2B0614B6-2C66-47F5-A561-815CF52C7132}" srcOrd="0" destOrd="0" presId="urn:microsoft.com/office/officeart/2005/8/layout/process2"/>
    <dgm:cxn modelId="{0A9DE5F3-3DFF-4A4B-B63B-6C21B483A206}" srcId="{BAD4DD29-9DA3-4728-BE00-521BC4495E59}" destId="{639C4EA7-C4A5-4F58-9388-471E6377FF3E}" srcOrd="2" destOrd="0" parTransId="{12C402F1-E0E9-416E-B502-D6F8E61C17DF}" sibTransId="{B4ADF180-7CEC-415B-915C-F8153892527D}"/>
    <dgm:cxn modelId="{C85EE4F4-379F-4E9D-AEB6-825651DBB8E1}" type="presOf" srcId="{8E9FEBED-98EC-4AD4-9ED0-CE4CB618DE56}" destId="{8A5511ED-1CD2-469F-A990-8FD6C6620569}" srcOrd="0" destOrd="0" presId="urn:microsoft.com/office/officeart/2005/8/layout/process2"/>
    <dgm:cxn modelId="{7561FFFA-C85D-4B19-8CA8-E13073B0FD2E}" type="presOf" srcId="{EE53B9E7-5FE0-4741-AC19-ABA5AEDBF5FA}" destId="{49531E9D-6D3A-4AD3-9B94-A45646930BD7}" srcOrd="1" destOrd="0" presId="urn:microsoft.com/office/officeart/2005/8/layout/process2"/>
    <dgm:cxn modelId="{B3BE1BD3-1A08-4999-9C8D-8603F37F088C}" type="presParOf" srcId="{2B0614B6-2C66-47F5-A561-815CF52C7132}" destId="{8A5511ED-1CD2-469F-A990-8FD6C6620569}" srcOrd="0" destOrd="0" presId="urn:microsoft.com/office/officeart/2005/8/layout/process2"/>
    <dgm:cxn modelId="{38CD1A34-FF4F-4FC1-8451-56260AEDEC4D}" type="presParOf" srcId="{2B0614B6-2C66-47F5-A561-815CF52C7132}" destId="{6A3D2871-1991-4288-BAC3-648B0E020497}" srcOrd="1" destOrd="0" presId="urn:microsoft.com/office/officeart/2005/8/layout/process2"/>
    <dgm:cxn modelId="{279F5C27-43BC-43D0-A81F-B40D0FA9EC60}" type="presParOf" srcId="{6A3D2871-1991-4288-BAC3-648B0E020497}" destId="{09167DAE-D7CD-4F9F-BB37-B96135EDF38A}" srcOrd="0" destOrd="0" presId="urn:microsoft.com/office/officeart/2005/8/layout/process2"/>
    <dgm:cxn modelId="{813B6309-1B8E-4AB8-B989-ED03E1F616FF}" type="presParOf" srcId="{2B0614B6-2C66-47F5-A561-815CF52C7132}" destId="{39E4D705-80F2-4516-8469-C33F1B578703}" srcOrd="2" destOrd="0" presId="urn:microsoft.com/office/officeart/2005/8/layout/process2"/>
    <dgm:cxn modelId="{0B682838-7FB6-4074-8DB8-E89D70861F87}" type="presParOf" srcId="{2B0614B6-2C66-47F5-A561-815CF52C7132}" destId="{6AC4315D-4D0A-4C79-ABC5-661CE06879F2}" srcOrd="3" destOrd="0" presId="urn:microsoft.com/office/officeart/2005/8/layout/process2"/>
    <dgm:cxn modelId="{474BE3C5-CD4E-4102-ACC6-F5B0EBF50E48}" type="presParOf" srcId="{6AC4315D-4D0A-4C79-ABC5-661CE06879F2}" destId="{49531E9D-6D3A-4AD3-9B94-A45646930BD7}" srcOrd="0" destOrd="0" presId="urn:microsoft.com/office/officeart/2005/8/layout/process2"/>
    <dgm:cxn modelId="{DA3C9E25-7556-49AA-8F44-97A5B508BFDF}" type="presParOf" srcId="{2B0614B6-2C66-47F5-A561-815CF52C7132}" destId="{974FEDCF-8C6D-4C0C-BE09-B97FB5BD378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511ED-1CD2-469F-A990-8FD6C6620569}">
      <dsp:nvSpPr>
        <dsp:cNvPr id="0" name=""/>
        <dsp:cNvSpPr/>
      </dsp:nvSpPr>
      <dsp:spPr>
        <a:xfrm>
          <a:off x="1187772" y="72004"/>
          <a:ext cx="1641329" cy="9118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History</a:t>
          </a:r>
          <a:endParaRPr lang="zh-CN" altLang="en-US" sz="3300" kern="1200" dirty="0"/>
        </a:p>
      </dsp:txBody>
      <dsp:txXfrm>
        <a:off x="1214479" y="98711"/>
        <a:ext cx="1587915" cy="858435"/>
      </dsp:txXfrm>
    </dsp:sp>
    <dsp:sp modelId="{6A3D2871-1991-4288-BAC3-648B0E020497}">
      <dsp:nvSpPr>
        <dsp:cNvPr id="0" name=""/>
        <dsp:cNvSpPr/>
      </dsp:nvSpPr>
      <dsp:spPr>
        <a:xfrm rot="5538965">
          <a:off x="1838145" y="970648"/>
          <a:ext cx="288175" cy="4103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500" kern="1200"/>
        </a:p>
      </dsp:txBody>
      <dsp:txXfrm rot="-5400000">
        <a:off x="1860880" y="1031761"/>
        <a:ext cx="246200" cy="201723"/>
      </dsp:txXfrm>
    </dsp:sp>
    <dsp:sp modelId="{39E4D705-80F2-4516-8469-C33F1B578703}">
      <dsp:nvSpPr>
        <dsp:cNvPr id="0" name=""/>
        <dsp:cNvSpPr/>
      </dsp:nvSpPr>
      <dsp:spPr>
        <a:xfrm>
          <a:off x="1135365" y="1367775"/>
          <a:ext cx="1641329" cy="9118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Status</a:t>
          </a:r>
          <a:endParaRPr lang="zh-CN" altLang="en-US" sz="3300" kern="1200" dirty="0"/>
        </a:p>
      </dsp:txBody>
      <dsp:txXfrm>
        <a:off x="1162072" y="1394482"/>
        <a:ext cx="1587915" cy="858435"/>
      </dsp:txXfrm>
    </dsp:sp>
    <dsp:sp modelId="{6AC4315D-4D0A-4C79-ABC5-661CE06879F2}">
      <dsp:nvSpPr>
        <dsp:cNvPr id="0" name=""/>
        <dsp:cNvSpPr/>
      </dsp:nvSpPr>
      <dsp:spPr>
        <a:xfrm rot="5400000">
          <a:off x="1785058" y="2302421"/>
          <a:ext cx="341943" cy="4103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-5400000">
        <a:off x="1832930" y="2336616"/>
        <a:ext cx="246200" cy="239360"/>
      </dsp:txXfrm>
    </dsp:sp>
    <dsp:sp modelId="{974FEDCF-8C6D-4C0C-BE09-B97FB5BD3785}">
      <dsp:nvSpPr>
        <dsp:cNvPr id="0" name=""/>
        <dsp:cNvSpPr/>
      </dsp:nvSpPr>
      <dsp:spPr>
        <a:xfrm>
          <a:off x="1135365" y="2735550"/>
          <a:ext cx="1641329" cy="9118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Future</a:t>
          </a:r>
          <a:endParaRPr lang="zh-CN" altLang="en-US" sz="3300" kern="1200" dirty="0"/>
        </a:p>
      </dsp:txBody>
      <dsp:txXfrm>
        <a:off x="1162072" y="2762257"/>
        <a:ext cx="1587915" cy="858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05A01A2-F6CD-4CE9-8A74-5C14553FAC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6EF459-1D8A-4555-8845-DD5988045E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30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1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65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8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3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07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841B8-93F5-4C62-B2D8-E88C36ADC4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97650"/>
            <a:ext cx="172847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25260"/>
            <a:ext cx="1728470" cy="33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525215"/>
            <a:ext cx="1763805" cy="33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1"/>
          <p:cNvSpPr>
            <a:spLocks noGrp="1"/>
          </p:cNvSpPr>
          <p:nvPr>
            <p:ph type="body"/>
          </p:nvPr>
        </p:nvSpPr>
        <p:spPr>
          <a:xfrm>
            <a:off x="457200" y="1341438"/>
            <a:ext cx="8229600" cy="4784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28" name="Picture 48" descr="bit_logo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740650" y="115888"/>
            <a:ext cx="949325" cy="950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581775"/>
            <a:ext cx="182880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机械与车辆学院    薛庆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11.m4a"/><Relationship Id="rId7" Type="http://schemas.openxmlformats.org/officeDocument/2006/relationships/diagramQuickStyle" Target="../diagrams/quickStyle1.xml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auto">
          <a:xfrm>
            <a:off x="467715" y="2204915"/>
            <a:ext cx="3779945" cy="16573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buNone/>
            </a:pPr>
            <a:r>
              <a:rPr lang="en-US" altLang="zh-CN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  1</a:t>
            </a:r>
            <a:endParaRPr lang="zh-CN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33CC"/>
              </a:solidFill>
              <a:latin typeface="Cambria" panose="02040503050406030204" pitchFamily="18" charset="0"/>
              <a:ea typeface="华文彩云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3BB95-F95D-4563-BA2B-9CBB0296E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85" y="1124840"/>
            <a:ext cx="4427990" cy="442799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91D5F63-3044-4184-8B46-553B61B10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2414">
        <p:split orient="vert"/>
      </p:transition>
    </mc:Choice>
    <mc:Fallback xmlns="">
      <p:transition spd="slow" advTm="3241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D66FD2CA-2F00-45DF-9E00-74BE17319B9D}"/>
              </a:ext>
            </a:extLst>
          </p:cNvPr>
          <p:cNvGraphicFramePr>
            <a:graphicFrameLocks/>
          </p:cNvGraphicFramePr>
          <p:nvPr/>
        </p:nvGraphicFramePr>
        <p:xfrm>
          <a:off x="53845" y="1412860"/>
          <a:ext cx="9036310" cy="4896340"/>
        </p:xfrm>
        <a:graphic>
          <a:graphicData uri="http://schemas.openxmlformats.org/drawingml/2006/table">
            <a:tbl>
              <a:tblPr/>
              <a:tblGrid>
                <a:gridCol w="240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1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1220">
                <a:tc>
                  <a:txBody>
                    <a:bodyPr/>
                    <a:lstStyle/>
                    <a:p>
                      <a:pPr indent="1524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Subheadings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52400"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Main idea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Opening section 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significance of fuel cell technology</a:t>
                      </a:r>
                      <a:endParaRPr lang="zh-CN" sz="20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55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The Gas Battery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the origin and development of fuel cell technology and its application in vehicles in the 19th and the first half of 20th century.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5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Electric Car Resurgence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development of various types of fuel cells and the story of the Ballard Power System on developing fuel cell bus. 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Into the Mainstream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status of fuel cell cars and their advantages</a:t>
                      </a:r>
                      <a:endParaRPr lang="zh-CN" sz="20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Out of the Laboratory,   Someday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the prospect and practical problems to be solved of the application of fuel cell vehicles</a:t>
                      </a:r>
                      <a:endParaRPr lang="zh-CN" sz="2000" b="0" kern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7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Fuel-Cell Phone</a:t>
                      </a:r>
                      <a:endParaRPr lang="zh-CN" sz="1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the applications of fuel cells in consumer electronics and its promising future </a:t>
                      </a:r>
                      <a:endParaRPr lang="zh-CN" sz="2000" b="0" kern="1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382A8CB5-100F-4FAA-AF5C-7BBE9BF90EA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Text I  Fuel Cell---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Structure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D17B57-82CD-4499-9B48-8F15B35AC143}"/>
              </a:ext>
            </a:extLst>
          </p:cNvPr>
          <p:cNvSpPr/>
          <p:nvPr/>
        </p:nvSpPr>
        <p:spPr>
          <a:xfrm>
            <a:off x="2491455" y="1937425"/>
            <a:ext cx="6606300" cy="43923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/>
              <a:cs typeface="+mn-cs"/>
            </a:endParaRP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26514107-813A-403E-B703-397AE72724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705518"/>
      </p:ext>
    </p:extLst>
  </p:cSld>
  <p:clrMapOvr>
    <a:masterClrMapping/>
  </p:clrMapOvr>
  <p:transition advTm="1068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2A8CB5-100F-4FAA-AF5C-7BBE9BF90EA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Text I  Fuel Cell---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Structure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D66FD2CA-2F00-45DF-9E00-74BE17319B9D}"/>
              </a:ext>
            </a:extLst>
          </p:cNvPr>
          <p:cNvGraphicFramePr>
            <a:graphicFrameLocks/>
          </p:cNvGraphicFramePr>
          <p:nvPr/>
        </p:nvGraphicFramePr>
        <p:xfrm>
          <a:off x="3491925" y="2204915"/>
          <a:ext cx="5040350" cy="4379736"/>
        </p:xfrm>
        <a:graphic>
          <a:graphicData uri="http://schemas.openxmlformats.org/drawingml/2006/table">
            <a:tbl>
              <a:tblPr/>
              <a:tblGrid>
                <a:gridCol w="50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99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Opening section 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The Gas Battery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Electric Car Resurgence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Into the Mainstream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Out of the Laboratory,   Someday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latin typeface="Calibri" panose="020F0502020204030204" pitchFamily="34" charset="0"/>
                          <a:ea typeface="宋体"/>
                          <a:cs typeface="Calibri" panose="020F0502020204030204" pitchFamily="34" charset="0"/>
                        </a:rPr>
                        <a:t>Fuel-Cell Phone</a:t>
                      </a:r>
                      <a:endParaRPr lang="zh-CN" sz="2800" b="1" kern="100" dirty="0">
                        <a:latin typeface="Calibri" panose="020F0502020204030204" pitchFamily="34" charset="0"/>
                        <a:ea typeface="宋体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B24C13AA-AA1A-4F6C-9E15-633342C849AC}"/>
              </a:ext>
            </a:extLst>
          </p:cNvPr>
          <p:cNvGraphicFramePr/>
          <p:nvPr/>
        </p:nvGraphicFramePr>
        <p:xfrm>
          <a:off x="323705" y="2960150"/>
          <a:ext cx="3912060" cy="364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5E16929F-72FE-4498-A4A6-5FDFFC90090A}"/>
              </a:ext>
            </a:extLst>
          </p:cNvPr>
          <p:cNvSpPr/>
          <p:nvPr/>
        </p:nvSpPr>
        <p:spPr>
          <a:xfrm>
            <a:off x="179694" y="1218064"/>
            <a:ext cx="850710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/>
                <a:cs typeface="Calibri" panose="020F0502020204030204" pitchFamily="34" charset="0"/>
              </a:rPr>
              <a:t> I have read and clipped … and have generally become increasingly interested in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黑体"/>
                <a:cs typeface="Calibri" panose="020F0502020204030204" pitchFamily="34" charset="0"/>
              </a:rPr>
              <a:t>history, status and future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黑体"/>
                <a:cs typeface="Calibri" panose="020F0502020204030204" pitchFamily="34" charset="0"/>
              </a:rPr>
              <a:t>of the technology.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黑体"/>
              <a:cs typeface="Calibri" panose="020F050202020403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AE76E4-10C5-4F0C-BE8D-11D3008D4F39}"/>
              </a:ext>
            </a:extLst>
          </p:cNvPr>
          <p:cNvCxnSpPr/>
          <p:nvPr/>
        </p:nvCxnSpPr>
        <p:spPr>
          <a:xfrm flipV="1">
            <a:off x="4788015" y="2132910"/>
            <a:ext cx="0" cy="360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C38F642-0935-4A82-A420-B7F5901714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948089"/>
      </p:ext>
    </p:extLst>
  </p:cSld>
  <p:clrMapOvr>
    <a:masterClrMapping/>
  </p:clrMapOvr>
  <p:transition advTm="325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5511ED-1CD2-469F-A990-8FD6C6620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dgm id="{8A5511ED-1CD2-469F-A990-8FD6C6620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3D2871-1991-4288-BAC3-648B0E0204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6A3D2871-1991-4288-BAC3-648B0E0204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9E4D705-80F2-4516-8469-C33F1B578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39E4D705-80F2-4516-8469-C33F1B5787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C4315D-4D0A-4C79-ABC5-661CE0687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AC4315D-4D0A-4C79-ABC5-661CE06879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4FEDCF-8C6D-4C0C-BE09-B97FB5BD3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974FEDCF-8C6D-4C0C-BE09-B97FB5BD37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2" grpId="0">
        <p:bldSub>
          <a:bldDgm/>
        </p:bldSub>
      </p:bldGraphic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3B819-2C2C-46F9-B48B-DA82983A3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6AD090F-3D16-42D6-B9AF-E59444EBA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03705"/>
      </p:ext>
    </p:extLst>
  </p:cSld>
  <p:clrMapOvr>
    <a:masterClrMapping/>
  </p:clrMapOvr>
  <p:transition spd="slow" advTm="1242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67CA1D4-7DE0-44E8-88E0-D62728E46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" y="2290618"/>
            <a:ext cx="5301573" cy="4248294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3AD2AA1-C6C7-4D88-A26B-D73A90E7708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F6203C-7182-4EA4-A545-0C155AE077DB}"/>
              </a:ext>
            </a:extLst>
          </p:cNvPr>
          <p:cNvSpPr txBox="1"/>
          <p:nvPr/>
        </p:nvSpPr>
        <p:spPr>
          <a:xfrm>
            <a:off x="4670775" y="1628875"/>
            <a:ext cx="451386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 you know about it?</a:t>
            </a:r>
          </a:p>
          <a:p>
            <a:pPr marL="1177925" lvl="1" indent="-457200" defTabSz="5381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it works</a:t>
            </a:r>
          </a:p>
          <a:p>
            <a:pPr marL="1177925" lvl="1" indent="-457200" defTabSz="5381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pPr marL="1177925" lvl="1" indent="-457200" defTabSz="5381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</a:p>
          <a:p>
            <a:pPr marL="1177925" lvl="1" indent="-457200" defTabSz="5381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Drawbacks</a:t>
            </a:r>
          </a:p>
          <a:p>
            <a:pPr marL="1177925" lvl="1" indent="-457200" defTabSz="5381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 </a:t>
            </a:r>
            <a:endParaRPr lang="zh-CN" altLang="en-US" sz="28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6BDB924-0062-4035-831B-9A323AE00D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8906604"/>
      </p:ext>
    </p:extLst>
  </p:cSld>
  <p:clrMapOvr>
    <a:masterClrMapping/>
  </p:clrMapOvr>
  <p:transition spd="med" advTm="251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68850"/>
            <a:ext cx="88844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zh-CN" altLang="zh-CN" sz="2800" b="1" kern="1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lvl="1" indent="-552450" algn="just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202883" algn="l"/>
              </a:tabLst>
            </a:pPr>
            <a:r>
              <a:rPr lang="en-US" altLang="zh-CN" sz="2800" kern="100" dirty="0">
                <a:solidFill>
                  <a:srgbClr val="4C0442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Summarize the history and current status of fuel cell technology;</a:t>
            </a:r>
            <a:endParaRPr lang="zh-CN" altLang="zh-CN" sz="2800" kern="100" dirty="0">
              <a:solidFill>
                <a:srgbClr val="4C0442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895350" lvl="1" indent="-552450" algn="just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202883" algn="l"/>
              </a:tabLst>
            </a:pPr>
            <a:r>
              <a:rPr lang="en-US" altLang="zh-CN" sz="2800" kern="100" dirty="0">
                <a:solidFill>
                  <a:srgbClr val="4C0442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Analyze the advantages and disadvantages of fuel cell powered vehicles;</a:t>
            </a:r>
          </a:p>
          <a:p>
            <a:pPr marL="895350" lvl="1" indent="-552450" algn="just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202883" algn="l"/>
              </a:tabLst>
            </a:pPr>
            <a:r>
              <a:rPr lang="en-US" altLang="zh-CN" sz="28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Identify the author’s communicative purpose and the rhetorical strategies to achieve the communicative purpose;</a:t>
            </a:r>
          </a:p>
          <a:p>
            <a:pPr marL="895350" lvl="1" indent="-552450" algn="just"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Ø"/>
              <a:tabLst>
                <a:tab pos="202883" algn="l"/>
              </a:tabLst>
            </a:pPr>
            <a:r>
              <a:rPr lang="en-US" altLang="zh-CN" sz="2800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Identify the discourse pattern of the article</a:t>
            </a:r>
            <a:endParaRPr lang="zh-CN" altLang="zh-CN" sz="2800" kern="1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76D605-F5F8-4358-8EBE-8E47E91E3243}"/>
              </a:ext>
            </a:extLst>
          </p:cNvPr>
          <p:cNvSpPr/>
          <p:nvPr/>
        </p:nvSpPr>
        <p:spPr>
          <a:xfrm>
            <a:off x="1711457" y="116770"/>
            <a:ext cx="49758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889" lvl="0" indent="-252889" algn="just">
              <a:spcBef>
                <a:spcPts val="450"/>
              </a:spcBef>
              <a:spcAft>
                <a:spcPts val="0"/>
              </a:spcAft>
            </a:pPr>
            <a:r>
              <a:rPr lang="en-US" altLang="zh-CN" sz="4400" b="1" kern="100" dirty="0">
                <a:solidFill>
                  <a:srgbClr val="FFFFFF"/>
                </a:solidFill>
                <a:cs typeface="Arial" panose="020B0604020202020204" pitchFamily="34" charset="0"/>
              </a:rPr>
              <a:t>Text 1- Objectives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1E9A5363-6199-4D51-B4B3-AE3D88FE9F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475461"/>
      </p:ext>
    </p:extLst>
  </p:cSld>
  <p:clrMapOvr>
    <a:masterClrMapping/>
  </p:clrMapOvr>
  <p:transition spd="med" advTm="3422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45972" y="1026341"/>
            <a:ext cx="2852057" cy="857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Writing strategies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6870" y="1700880"/>
            <a:ext cx="4857435" cy="461764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200" dirty="0">
                <a:solidFill>
                  <a:srgbClr val="4C0442"/>
                </a:solidFill>
                <a:latin typeface="Calibri" panose="020F0502020204030204" pitchFamily="34" charset="0"/>
              </a:rPr>
              <a:t>Communicative purpose 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18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Convey information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Express an opinion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Prove a claim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Solve a problem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Propose a theory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Debate an issue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Report an experiment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B83B8A-09A3-4BAD-9F8E-33CA5D310FF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b="1" kern="0"/>
              <a:t>Reading preparation </a:t>
            </a:r>
            <a:endParaRPr lang="en-US" altLang="zh-CN" sz="3200" b="1" kern="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BDB0BF-B2F4-47BF-A160-59C5DE105968}"/>
              </a:ext>
            </a:extLst>
          </p:cNvPr>
          <p:cNvSpPr txBox="1"/>
          <p:nvPr/>
        </p:nvSpPr>
        <p:spPr>
          <a:xfrm>
            <a:off x="179695" y="2644170"/>
            <a:ext cx="3528245" cy="181588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Make a list of purposes you may have when you are producing a piece of writing.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6C8937A-63D8-481A-9DBC-D642F38B2C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310786"/>
      </p:ext>
    </p:extLst>
  </p:cSld>
  <p:clrMapOvr>
    <a:masterClrMapping/>
  </p:clrMapOvr>
  <p:transition spd="med" advTm="5010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8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8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8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450" y="1340855"/>
            <a:ext cx="8435100" cy="5373135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zh-CN" sz="3200" dirty="0">
                <a:solidFill>
                  <a:srgbClr val="4C0442"/>
                </a:solidFill>
                <a:latin typeface="Calibri" panose="020F0502020204030204" pitchFamily="34" charset="0"/>
              </a:rPr>
              <a:t>Discourse pattern</a:t>
            </a: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(ways of organizing the information)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defRPr/>
            </a:pPr>
            <a:endParaRPr lang="en-US" altLang="zh-CN" sz="28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Chronological order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Space order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Classification 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Cause-effect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General-particulars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Problem-solution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Hypothesis-testing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Comparison &amp; contrast</a:t>
            </a:r>
          </a:p>
          <a:p>
            <a:pPr lvl="1" eaLnBrk="1" hangingPunct="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382784C-9E42-42AB-AA8A-0183611AA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3200" b="1" dirty="0"/>
              <a:t>Reading preparation 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FC707A3-003F-4270-A293-4DBB303368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8218300"/>
      </p:ext>
    </p:extLst>
  </p:cSld>
  <p:clrMapOvr>
    <a:masterClrMapping/>
  </p:clrMapOvr>
  <p:transition spd="med" advTm="39654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1" dur="8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2" dur="8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8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8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8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8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1" dur="8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2" dur="8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8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014" y="1245982"/>
            <a:ext cx="6172200" cy="678656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dirty="0"/>
              <a:t>Writing strategies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6314" y="1556870"/>
            <a:ext cx="8229600" cy="4896340"/>
          </a:xfrm>
          <a:prstGeom prst="rect">
            <a:avLst/>
          </a:prstGeom>
          <a:noFill/>
          <a:ln w="571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175" indent="-3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bg2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bg2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bg2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bg2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bg2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altLang="zh-CN" sz="3200" dirty="0">
                <a:solidFill>
                  <a:srgbClr val="4C0442"/>
                </a:solidFill>
                <a:latin typeface="Calibri" panose="020F0502020204030204" pitchFamily="34" charset="0"/>
              </a:rPr>
              <a:t>Rhetorical strategies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zh-CN" sz="28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Explanation/definition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Description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Recount/narration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Exemplification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Evaluation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Prediction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quotation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…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defRPr/>
            </a:pPr>
            <a:endParaRPr lang="en-US" altLang="zh-CN" sz="4000" dirty="0">
              <a:solidFill>
                <a:srgbClr val="4C0442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2793CB-A648-4E6E-9FFE-46461E357D4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b="1" kern="0" dirty="0"/>
              <a:t>Reading preparation 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281CB49-25B8-4871-9300-B1DD8C12E8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5525487"/>
      </p:ext>
    </p:extLst>
  </p:cSld>
  <p:clrMapOvr>
    <a:masterClrMapping/>
  </p:clrMapOvr>
  <p:transition spd="med" advTm="3643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220" y="2132910"/>
            <a:ext cx="8352580" cy="313695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200" b="1" dirty="0">
                <a:solidFill>
                  <a:srgbClr val="4C0442"/>
                </a:solidFill>
                <a:latin typeface="Calibri" panose="020F0502020204030204" pitchFamily="34" charset="0"/>
              </a:rPr>
              <a:t>Think about:</a:t>
            </a: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purpose of the article;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way of organizing the information.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rhetorical strategies used to achieve the purpose;</a:t>
            </a:r>
          </a:p>
          <a:p>
            <a:pPr marL="0" indent="0" eaLnBrk="1" hangingPunct="1">
              <a:buNone/>
              <a:defRPr/>
            </a:pPr>
            <a:endParaRPr lang="en-US" altLang="zh-CN" sz="2400" dirty="0">
              <a:solidFill>
                <a:srgbClr val="4C0442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74B972-F397-4FBB-8DFC-FD45AF35DDA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b="1" kern="0" dirty="0"/>
              <a:t>Reading preparation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DC6F5-B602-4CEF-A63F-5D89CDD57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20" y="4952146"/>
            <a:ext cx="2843880" cy="1889863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5E49545-7541-4DFE-8883-8EA02EA590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128394"/>
      </p:ext>
    </p:extLst>
  </p:cSld>
  <p:clrMapOvr>
    <a:masterClrMapping/>
  </p:clrMapOvr>
  <p:transition spd="med" advTm="27019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93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241AB-2AAF-46D4-A88D-BD64D8004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997" y="1916895"/>
            <a:ext cx="7853803" cy="115208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Skim through the text and summarize the main idea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one sentence </a:t>
            </a:r>
            <a:r>
              <a:rPr lang="en-US" altLang="zh-CN" sz="32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section.</a:t>
            </a:r>
          </a:p>
          <a:p>
            <a:pPr marL="0" indent="0" algn="ctr">
              <a:buNone/>
            </a:pPr>
            <a:endParaRPr lang="en-US" altLang="zh-CN" sz="32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zh-CN" altLang="en-US" sz="32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A17400-F778-47AB-A024-81811C03B66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Text I  Fuel Cell---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黑体"/>
                <a:cs typeface="+mj-cs"/>
              </a:rPr>
              <a:t>Structure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/>
              <a:cs typeface="+mj-cs"/>
            </a:endParaRPr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BD0C97CA-3014-470E-9A7D-6CD282E6A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85" y="3364077"/>
            <a:ext cx="4009829" cy="3213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3F7227A-B62C-426E-8E31-95F3EE561E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6617352"/>
      </p:ext>
    </p:extLst>
  </p:cSld>
  <p:clrMapOvr>
    <a:masterClrMapping/>
  </p:clrMapOvr>
  <p:transition advTm="222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13.8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4.1"/>
</p:tagLst>
</file>

<file path=ppt/theme/theme1.xml><?xml version="1.0" encoding="utf-8"?>
<a:theme xmlns:a="http://schemas.openxmlformats.org/drawingml/2006/main" name="上海Nordri专业商务幻灯演示设计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上海Nordri专业商务幻灯演示设计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上海Nordri专业商务幻灯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10418</TotalTime>
  <Words>378</Words>
  <Application>Microsoft Office PowerPoint</Application>
  <PresentationFormat>全屏显示(4:3)</PresentationFormat>
  <Paragraphs>92</Paragraphs>
  <Slides>11</Slides>
  <Notes>7</Notes>
  <HiddenSlides>0</HiddenSlides>
  <MMClips>11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</vt:lpstr>
      <vt:lpstr>Wingdings</vt:lpstr>
      <vt:lpstr>上海Nordri专业商务幻灯演示设计</vt:lpstr>
      <vt:lpstr>PowerPoint 演示文稿</vt:lpstr>
      <vt:lpstr>PowerPoint 演示文稿</vt:lpstr>
      <vt:lpstr>PowerPoint 演示文稿</vt:lpstr>
      <vt:lpstr>PowerPoint 演示文稿</vt:lpstr>
      <vt:lpstr>Writing strategies </vt:lpstr>
      <vt:lpstr>Reading preparation </vt:lpstr>
      <vt:lpstr>Writing strategies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</dc:description>
  <cp:lastModifiedBy>shining bi</cp:lastModifiedBy>
  <cp:revision>747</cp:revision>
  <cp:lastPrinted>2018-05-28T10:43:00Z</cp:lastPrinted>
  <dcterms:created xsi:type="dcterms:W3CDTF">2007-10-21T01:27:00Z</dcterms:created>
  <dcterms:modified xsi:type="dcterms:W3CDTF">2020-02-16T19:22:18Z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